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57.xml" ContentType="application/vnd.openxmlformats-officedocument.presentationml.tags+xml"/>
  <Override PartName="/ppt/notesSlides/notesSlide1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5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7.xml" ContentType="application/vnd.openxmlformats-officedocument.presentationml.notesSlide+xml"/>
  <Override PartName="/ppt/tags/tag106.xml" ContentType="application/vnd.openxmlformats-officedocument.presentationml.tags+xml"/>
  <Override PartName="/ppt/notesSlides/notesSlide28.xml" ContentType="application/vnd.openxmlformats-officedocument.presentationml.notesSlide+xml"/>
  <Override PartName="/ppt/tags/tag107.xml" ContentType="application/vnd.openxmlformats-officedocument.presentationml.tags+xml"/>
  <Override PartName="/ppt/notesSlides/notesSlide29.xml" ContentType="application/vnd.openxmlformats-officedocument.presentationml.notesSlide+xml"/>
  <Override PartName="/ppt/tags/tag108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7.xml" ContentType="application/vnd.openxmlformats-officedocument.presentationml.tags+xml"/>
  <Override PartName="/ppt/notesSlides/notesSlide3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37.xml" ContentType="application/vnd.openxmlformats-officedocument.presentationml.notesSlide+xml"/>
  <Override PartName="/ppt/tags/tag132.xml" ContentType="application/vnd.openxmlformats-officedocument.presentationml.tags+xml"/>
  <Override PartName="/ppt/notesSlides/notesSlide3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9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0.xml" ContentType="application/vnd.openxmlformats-officedocument.presentationml.notesSlide+xml"/>
  <Override PartName="/ppt/tags/tag137.xml" ContentType="application/vnd.openxmlformats-officedocument.presentationml.tags+xml"/>
  <Override PartName="/ppt/notesSlides/notesSlide41.xml" ContentType="application/vnd.openxmlformats-officedocument.presentationml.notesSlide+xml"/>
  <Override PartName="/ppt/tags/tag138.xml" ContentType="application/vnd.openxmlformats-officedocument.presentationml.tags+xml"/>
  <Override PartName="/ppt/notesSlides/notesSlide42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43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4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5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6" r:id="rId2"/>
    <p:sldId id="341" r:id="rId3"/>
    <p:sldId id="342" r:id="rId4"/>
    <p:sldId id="372" r:id="rId5"/>
    <p:sldId id="343" r:id="rId6"/>
    <p:sldId id="345" r:id="rId7"/>
    <p:sldId id="389" r:id="rId8"/>
    <p:sldId id="395" r:id="rId9"/>
    <p:sldId id="396" r:id="rId10"/>
    <p:sldId id="414" r:id="rId11"/>
    <p:sldId id="365" r:id="rId12"/>
    <p:sldId id="348" r:id="rId13"/>
    <p:sldId id="373" r:id="rId14"/>
    <p:sldId id="374" r:id="rId15"/>
    <p:sldId id="375" r:id="rId16"/>
    <p:sldId id="376" r:id="rId17"/>
    <p:sldId id="416" r:id="rId18"/>
    <p:sldId id="407" r:id="rId19"/>
    <p:sldId id="408" r:id="rId20"/>
    <p:sldId id="409" r:id="rId21"/>
    <p:sldId id="367" r:id="rId22"/>
    <p:sldId id="370" r:id="rId23"/>
    <p:sldId id="359" r:id="rId24"/>
    <p:sldId id="397" r:id="rId25"/>
    <p:sldId id="398" r:id="rId26"/>
    <p:sldId id="366" r:id="rId27"/>
    <p:sldId id="399" r:id="rId28"/>
    <p:sldId id="417" r:id="rId29"/>
    <p:sldId id="391" r:id="rId30"/>
    <p:sldId id="392" r:id="rId31"/>
    <p:sldId id="369" r:id="rId32"/>
    <p:sldId id="371" r:id="rId33"/>
    <p:sldId id="368" r:id="rId34"/>
    <p:sldId id="311" r:id="rId35"/>
    <p:sldId id="312" r:id="rId36"/>
    <p:sldId id="394" r:id="rId37"/>
    <p:sldId id="406" r:id="rId38"/>
    <p:sldId id="412" r:id="rId39"/>
    <p:sldId id="410" r:id="rId40"/>
    <p:sldId id="380" r:id="rId41"/>
    <p:sldId id="415" r:id="rId42"/>
    <p:sldId id="403" r:id="rId43"/>
    <p:sldId id="390" r:id="rId44"/>
    <p:sldId id="400" r:id="rId45"/>
    <p:sldId id="401" r:id="rId46"/>
    <p:sldId id="388" r:id="rId4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uliot, Helene" initials="HP" lastIdx="1" clrIdx="0">
    <p:extLst>
      <p:ext uri="{19B8F6BF-5375-455C-9EA6-DF929625EA0E}">
        <p15:presenceInfo xmlns:p15="http://schemas.microsoft.com/office/powerpoint/2012/main" userId="Pouliot, Hele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63321" autoAdjust="0"/>
  </p:normalViewPr>
  <p:slideViewPr>
    <p:cSldViewPr snapToGrid="0">
      <p:cViewPr>
        <p:scale>
          <a:sx n="100" d="100"/>
          <a:sy n="100" d="100"/>
        </p:scale>
        <p:origin x="-582" y="-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-satj.lan\NCR\groups\TDM\FCJADMIN\COVID%2019%20Contingency%20Plan\LISTS%20OF%20HEARINGS\Stats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-satj.lan\NCR\groups\TDM\FCJADMIN\COVID%2019%20Contingency%20Plan\LISTS%20OF%20HEARINGS\Stats%20sl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In person / en personne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JR / CJ IMM</c:v>
                </c:pt>
                <c:pt idx="1">
                  <c:v>JR / CJ T</c:v>
                </c:pt>
                <c:pt idx="2">
                  <c:v>Motions / Requêtes</c:v>
                </c:pt>
                <c:pt idx="3">
                  <c:v>Trials / Procès</c:v>
                </c:pt>
                <c:pt idx="4">
                  <c:v>Others / Autres (CH, CMC/TMC, DRC/MED, PHC/PTC)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13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2-48EE-B804-783AE5950093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Videoconference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02-48EE-B804-783AE5950093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02-48EE-B804-783AE5950093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02-48EE-B804-783AE5950093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802-48EE-B804-783AE5950093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02-48EE-B804-783AE5950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JR / CJ IMM</c:v>
                </c:pt>
                <c:pt idx="1">
                  <c:v>JR / CJ T</c:v>
                </c:pt>
                <c:pt idx="2">
                  <c:v>Motions / Requêtes</c:v>
                </c:pt>
                <c:pt idx="3">
                  <c:v>Trials / Procès</c:v>
                </c:pt>
                <c:pt idx="4">
                  <c:v>Others / Autres (CH, CMC/TMC, DRC/MED, PHC/PTC)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64</c:v>
                </c:pt>
                <c:pt idx="1">
                  <c:v>53</c:v>
                </c:pt>
                <c:pt idx="2">
                  <c:v>26</c:v>
                </c:pt>
                <c:pt idx="3">
                  <c:v>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02-48EE-B804-783AE5950093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Teleconference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02-48EE-B804-783AE59500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02-48EE-B804-783AE5950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JR / CJ IMM</c:v>
                </c:pt>
                <c:pt idx="1">
                  <c:v>JR / CJ T</c:v>
                </c:pt>
                <c:pt idx="2">
                  <c:v>Motions / Requêtes</c:v>
                </c:pt>
                <c:pt idx="3">
                  <c:v>Trials / Procès</c:v>
                </c:pt>
                <c:pt idx="4">
                  <c:v>Others / Autres (CH, CMC/TMC, DRC/MED, PHC/PTC)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02-48EE-B804-783AE5950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8279232"/>
        <c:axId val="558276736"/>
      </c:barChart>
      <c:catAx>
        <c:axId val="5582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276736"/>
        <c:crosses val="autoZero"/>
        <c:auto val="1"/>
        <c:lblAlgn val="ctr"/>
        <c:lblOffset val="100"/>
        <c:noMultiLvlLbl val="0"/>
      </c:catAx>
      <c:valAx>
        <c:axId val="5582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2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27108500688228"/>
          <c:y val="5.9184715836389637E-2"/>
          <c:w val="0.26955192490189545"/>
          <c:h val="0.2311839297563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Trials / Procès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Sheet1!$A$29:$A$31</c:f>
              <c:strCache>
                <c:ptCount val="3"/>
                <c:pt idx="0">
                  <c:v>October / octobre</c:v>
                </c:pt>
                <c:pt idx="1">
                  <c:v>November / novembre</c:v>
                </c:pt>
                <c:pt idx="2">
                  <c:v>December / décembre</c:v>
                </c:pt>
              </c:strCache>
            </c:strRef>
          </c:cat>
          <c:val>
            <c:numRef>
              <c:f>Sheet1!$B$29:$B$31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2-4FC3-96CE-2A66B2DC4F48}"/>
            </c:ext>
          </c:extLst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JR / CJ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Sheet1!$A$29:$A$31</c:f>
              <c:strCache>
                <c:ptCount val="3"/>
                <c:pt idx="0">
                  <c:v>October / octobre</c:v>
                </c:pt>
                <c:pt idx="1">
                  <c:v>November / novembre</c:v>
                </c:pt>
                <c:pt idx="2">
                  <c:v>December / décembre</c:v>
                </c:pt>
              </c:strCache>
            </c:strRef>
          </c:cat>
          <c:val>
            <c:numRef>
              <c:f>Sheet1!$C$29:$C$31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2-4FC3-96CE-2A66B2DC4F48}"/>
            </c:ext>
          </c:extLst>
        </c:ser>
        <c:ser>
          <c:idx val="2"/>
          <c:order val="2"/>
          <c:tx>
            <c:strRef>
              <c:f>Sheet1!$D$28</c:f>
              <c:strCache>
                <c:ptCount val="1"/>
                <c:pt idx="0">
                  <c:v>Motions / Requêtes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Sheet1!$A$29:$A$31</c:f>
              <c:strCache>
                <c:ptCount val="3"/>
                <c:pt idx="0">
                  <c:v>October / octobre</c:v>
                </c:pt>
                <c:pt idx="1">
                  <c:v>November / novembre</c:v>
                </c:pt>
                <c:pt idx="2">
                  <c:v>December / décembre</c:v>
                </c:pt>
              </c:strCache>
            </c:strRef>
          </c:cat>
          <c:val>
            <c:numRef>
              <c:f>Sheet1!$D$29:$D$31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2-4FC3-96CE-2A66B2DC4F48}"/>
            </c:ext>
          </c:extLst>
        </c:ser>
        <c:ser>
          <c:idx val="3"/>
          <c:order val="3"/>
          <c:tx>
            <c:strRef>
              <c:f>Sheet1!$E$28</c:f>
              <c:strCache>
                <c:ptCount val="1"/>
                <c:pt idx="0">
                  <c:v>Others / Autres (CH, CMC/TMC, DRC/MED, PHC/PTC)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D2-4FC3-96CE-2A66B2DC4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Sheet1!$A$29:$A$31</c:f>
              <c:strCache>
                <c:ptCount val="3"/>
                <c:pt idx="0">
                  <c:v>October / octobre</c:v>
                </c:pt>
                <c:pt idx="1">
                  <c:v>November / novembre</c:v>
                </c:pt>
                <c:pt idx="2">
                  <c:v>December / décembre</c:v>
                </c:pt>
              </c:strCache>
            </c:strRef>
          </c:cat>
          <c:val>
            <c:numRef>
              <c:f>Sheet1!$E$29:$E$31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2-4FC3-96CE-2A66B2DC4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1298112"/>
        <c:axId val="681298944"/>
      </c:barChart>
      <c:catAx>
        <c:axId val="68129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298944"/>
        <c:crosses val="autoZero"/>
        <c:auto val="1"/>
        <c:lblAlgn val="ctr"/>
        <c:lblOffset val="100"/>
        <c:noMultiLvlLbl val="0"/>
      </c:catAx>
      <c:valAx>
        <c:axId val="6812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29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FC392B-D8BB-4868-B3AE-4B3EF11DEDB8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EA9483A-41F7-43FC-B1B3-FCEA128FF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15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31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55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0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9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925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756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962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116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754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10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9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A45B43-0714-4AE8-9C69-02D8CE301E7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42" tIns="45269" rIns="90542" bIns="45269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87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37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97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/>
            <a:endParaRPr lang="en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85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18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29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92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06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20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/>
            <a:endParaRPr lang="en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6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05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4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7136" indent="-294929"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1325" indent="-235298"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3532" indent="-235298"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27352" indent="-235298" defTabSz="91701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91501" indent="-235298" defTabSz="917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55650" indent="-235298" defTabSz="917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19800" indent="-235298" defTabSz="917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83949" indent="-235298" defTabSz="917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DD4B833-ABED-4D5A-BF00-D3CC74D12075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668338"/>
            <a:ext cx="6257925" cy="3519487"/>
          </a:xfrm>
          <a:ln/>
        </p:spPr>
      </p:sp>
      <p:sp>
        <p:nvSpPr>
          <p:cNvPr id="60420" name="Notes Placeholder 1"/>
          <p:cNvSpPr>
            <a:spLocks noGrp="1"/>
          </p:cNvSpPr>
          <p:nvPr>
            <p:ph type="body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US" dirty="0" smtClean="0"/>
              <a:t>Source: </a:t>
            </a:r>
            <a:r>
              <a:rPr lang="en-US" dirty="0" err="1" smtClean="0"/>
              <a:t>proceeding_segments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41325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/>
            <a:endParaRPr lang="en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811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34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4D86CC-9CD9-4B23-B5A6-9840155A7E0E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17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50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defTabSz="94602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defTabSz="9460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E6260-FE6C-429F-BC10-0F52F5D2BEC5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891" y="4460897"/>
            <a:ext cx="5728406" cy="4225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2" tIns="45965" rIns="91932" bIns="459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67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/>
            <a:r>
              <a:rPr lang="fr-CA" altLang="fr-FR" sz="7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endParaRPr lang="fr-CA" altLang="fr-FR" sz="700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44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0427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20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2533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2216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1187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9483A-41F7-43FC-B1B3-FCEA128FFCDA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7097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0EDAF-9DAB-40A9-B313-0CD54B7CED60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0" tIns="45264" rIns="90530" bIns="45264"/>
          <a:lstStyle/>
          <a:p>
            <a:pPr eaLnBrk="1" hangingPunct="1"/>
            <a:endParaRPr lang="en-CA" altLang="fr-FR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155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79CEE3-2D73-484A-991B-CF132725A2EB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0" y="661988"/>
            <a:ext cx="6194425" cy="3484562"/>
          </a:xfrm>
          <a:ln/>
        </p:spPr>
      </p:sp>
      <p:sp>
        <p:nvSpPr>
          <p:cNvPr id="17412" name="Notes Placeholder 1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837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sz="800" b="1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343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1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/>
            <a:endParaRPr lang="en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6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7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3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4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849FA-5FD8-4739-9B58-9A177F8D292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</p:spPr>
        <p:txBody>
          <a:bodyPr lIns="90536" tIns="45265" rIns="90536" bIns="45265"/>
          <a:lstStyle/>
          <a:p>
            <a:pPr eaLnBrk="1" hangingPunct="1">
              <a:buFont typeface="Wingdings" panose="05000000000000000000" pitchFamily="2" charset="2"/>
              <a:buNone/>
            </a:pPr>
            <a:endParaRPr lang="fr-CA" altLang="en-US" sz="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4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86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1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11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57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00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32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2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89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44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34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46D1D-B9C5-4C63-89F4-966C308F8F39}" type="datetimeFigureOut">
              <a:rPr lang="en-CA" smtClean="0"/>
              <a:t>16/10/2020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B775-86B4-46C1-95DE-36258CF9DC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2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0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5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0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5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0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2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9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4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2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03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6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8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1.xml"/><Relationship Id="rId7" Type="http://schemas.openxmlformats.org/officeDocument/2006/relationships/image" Target="../media/image2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15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20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2.jpe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2.jpe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7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2.jpe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2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45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53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fr-FR" b="1" kern="0" dirty="0" smtClean="0">
              <a:solidFill>
                <a:srgbClr val="000066"/>
              </a:solidFill>
              <a:latin typeface="Arial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fr-FR" b="1" kern="0" dirty="0" smtClean="0">
                <a:solidFill>
                  <a:srgbClr val="000066"/>
                </a:solidFill>
                <a:latin typeface="Arial"/>
              </a:rPr>
              <a:t>CBA Bench and Bar Liaison Committee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buNone/>
            </a:pPr>
            <a:endParaRPr lang="en-CA" altLang="fr-FR" sz="2200" b="1" kern="0" dirty="0" smtClean="0">
              <a:solidFill>
                <a:srgbClr val="990000"/>
              </a:solidFill>
              <a:latin typeface="Arial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CA" altLang="fr-FR" sz="2200" b="1" kern="0" dirty="0" smtClean="0">
                <a:solidFill>
                  <a:srgbClr val="990000"/>
                </a:solidFill>
                <a:latin typeface="Arial"/>
              </a:rPr>
              <a:t> Federal Court Update</a:t>
            </a:r>
            <a:endParaRPr lang="en-CA" altLang="fr-FR" sz="2200" b="1" kern="0" dirty="0">
              <a:solidFill>
                <a:srgbClr val="990000"/>
              </a:solidFill>
              <a:latin typeface="Arial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buNone/>
            </a:pPr>
            <a:endParaRPr lang="fr-CA" altLang="fr-FR" sz="2200" b="1" kern="0" dirty="0" smtClean="0">
              <a:solidFill>
                <a:srgbClr val="000066"/>
              </a:solidFill>
              <a:latin typeface="Arial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r-CA" altLang="fr-FR" sz="2200" i="1" kern="0" dirty="0" smtClean="0">
                <a:solidFill>
                  <a:srgbClr val="000066"/>
                </a:solidFill>
                <a:latin typeface="Arial"/>
              </a:rPr>
              <a:t>Chief Justice Paul Crampton</a:t>
            </a:r>
            <a:endParaRPr lang="fr-CA" altLang="fr-FR" sz="2200" i="1" kern="0" dirty="0">
              <a:solidFill>
                <a:srgbClr val="000066"/>
              </a:solidFill>
              <a:latin typeface="Arial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buNone/>
            </a:pPr>
            <a:endParaRPr lang="fr-CA" altLang="fr-FR" sz="2200" b="1" kern="0" dirty="0" smtClean="0">
              <a:solidFill>
                <a:srgbClr val="000066"/>
              </a:solidFill>
              <a:latin typeface="Arial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fr-CA" altLang="fr-FR" sz="2200" b="1" kern="0" dirty="0" err="1" smtClean="0">
                <a:solidFill>
                  <a:srgbClr val="000066"/>
                </a:solidFill>
                <a:latin typeface="Arial"/>
              </a:rPr>
              <a:t>October</a:t>
            </a:r>
            <a:r>
              <a:rPr lang="fr-CA" altLang="fr-FR" sz="2200" b="1" kern="0" dirty="0" smtClean="0">
                <a:solidFill>
                  <a:srgbClr val="000066"/>
                </a:solidFill>
                <a:latin typeface="Arial"/>
              </a:rPr>
              <a:t> 16, 2020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9" descr="FCHd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21" y="509586"/>
            <a:ext cx="862575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22425" y="1152526"/>
            <a:ext cx="89471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b="1" dirty="0" smtClean="0">
              <a:solidFill>
                <a:srgbClr val="A5002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n-CA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 and Bill C-20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September 8</a:t>
            </a:r>
            <a:r>
              <a:rPr lang="en-CA" sz="2600" baseline="30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 (update #6) states: 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“Notwithstanding the enactment of the Act, this Court’s COVID-19 practice directions, as well as its intervening judgments, orders and directions, remain in full force and effect: see Reference re Section 6 of Time Limits and Other Periods Act (COVID-19), 2020 FCA 137. This includes as they relate to the </a:t>
            </a:r>
            <a:r>
              <a:rPr lang="en-CA" sz="220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limits </a:t>
            </a:r>
            <a:r>
              <a:rPr lang="en-CA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out in the Designated Federal Statutes.”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6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3048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223407" y="1066800"/>
            <a:ext cx="82296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533400" indent="-533400">
              <a:buNone/>
              <a:defRPr/>
            </a:pPr>
            <a:endParaRPr lang="fr-FR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en-CA" altLang="fr-FR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altLang="fr-FR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The Transition To Virtual Hearings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altLang="fr-FR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altLang="fr-FR" sz="1800" dirty="0"/>
              <a:t>		</a:t>
            </a:r>
            <a:endParaRPr lang="en-CA" altLang="fr-FR" sz="1200" dirty="0"/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pic>
        <p:nvPicPr>
          <p:cNvPr id="6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7735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09663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Transition </a:t>
            </a:r>
            <a:endParaRPr lang="en-CA" altLang="en-US" sz="1000" b="1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Court began conducting virtual hearings over Zoom in April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then announced that virtual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hearings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held over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“for the time being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(April 29</a:t>
            </a:r>
            <a:r>
              <a:rPr lang="en-CA" sz="2400" baseline="30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Direction – Update #2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internal and external training sessions and materials were prepared in April/May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172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5443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9188" y="1893496"/>
            <a:ext cx="10773624" cy="2127563"/>
            <a:chOff x="1774478" y="2298120"/>
            <a:chExt cx="8411605" cy="15592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478" y="2298120"/>
              <a:ext cx="8411605" cy="155925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273236" y="3349782"/>
              <a:ext cx="832918" cy="2806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fr-FR" sz="1200" b="1"/>
          </a:p>
        </p:txBody>
      </p:sp>
      <p:pic>
        <p:nvPicPr>
          <p:cNvPr id="8" name="Picture 7" descr="FCHd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4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23" y="1705828"/>
            <a:ext cx="11658316" cy="3074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459" y="3060071"/>
            <a:ext cx="941561" cy="226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fr-FR" sz="1200" b="1"/>
          </a:p>
        </p:txBody>
      </p:sp>
      <p:pic>
        <p:nvPicPr>
          <p:cNvPr id="8" name="Picture 7" descr="FCHd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00" y="2304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44130"/>
            <a:ext cx="9144000" cy="3313670"/>
          </a:xfrm>
        </p:spPr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976" y="397216"/>
            <a:ext cx="8172047" cy="6208372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3803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45" y="428206"/>
            <a:ext cx="10459910" cy="6001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4935" y="2643612"/>
            <a:ext cx="2109457" cy="497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930020" y="1050202"/>
            <a:ext cx="3168713" cy="4074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929204" y="3213980"/>
            <a:ext cx="2544024" cy="561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40818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885" y="0"/>
            <a:ext cx="7267210" cy="6776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5093" y="90535"/>
            <a:ext cx="1240325" cy="217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833736" y="2362954"/>
            <a:ext cx="941560" cy="199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869949" y="3865830"/>
            <a:ext cx="923453" cy="244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833736" y="4544840"/>
            <a:ext cx="534153" cy="280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869949" y="5939073"/>
            <a:ext cx="2625504" cy="1901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7183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084387" y="1119188"/>
            <a:ext cx="8023225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Challenges (1)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sz="18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(most stakeholders)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from home: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children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 or no workspace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or no equipment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licences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172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0680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046962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Challenges (2)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sz="18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no access to physical documents/files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alt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aid funding for scanning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alt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obtaining CTRs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Logistical/procedural difficulties with web-based sharing platforms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download/print documents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alt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Asymmetric economic pressures across constituencies</a:t>
            </a:r>
            <a:endParaRPr lang="en-US" alt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172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1669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878562" y="1295400"/>
            <a:ext cx="8458200" cy="5410200"/>
          </a:xfrm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marL="533400" indent="-53340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CA" altLang="fr-FR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CA" altLang="fr-FR" sz="4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</a:pPr>
            <a:r>
              <a:rPr lang="en-US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fr-FR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COVID-19 Practice Directions and Orders</a:t>
            </a:r>
            <a:endParaRPr lang="fr-CA" altLang="fr-FR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</a:pPr>
            <a:r>
              <a:rPr lang="fr-CA" altLang="fr-FR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The Transition to </a:t>
            </a:r>
            <a:r>
              <a:rPr lang="fr-CA" altLang="fr-FR" sz="2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fr-CA" altLang="fr-FR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2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hearings</a:t>
            </a:r>
            <a:endParaRPr lang="fr-CA" altLang="fr-FR" sz="24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</a:pPr>
            <a:r>
              <a:rPr lang="en-US" altLang="fr-FR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In-person hearings</a:t>
            </a:r>
          </a:p>
          <a:p>
            <a:pPr marL="533400" indent="-533400">
              <a:buNone/>
            </a:pPr>
            <a:r>
              <a:rPr lang="en-US" altLang="fr-FR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fr-FR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Looking ahead</a:t>
            </a:r>
          </a:p>
          <a:p>
            <a:pPr marL="533400" indent="-533400">
              <a:buNone/>
            </a:pPr>
            <a:r>
              <a:rPr lang="en-US" altLang="fr-FR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fr-FR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2020-2025 Strategic Plan</a:t>
            </a:r>
          </a:p>
          <a:p>
            <a:pPr marL="533400" indent="-533400">
              <a:buNone/>
            </a:pPr>
            <a:r>
              <a:rPr lang="en-US" altLang="fr-FR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fr-FR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Changes in judicial complement</a:t>
            </a:r>
          </a:p>
          <a:p>
            <a:pPr marL="533400" indent="-533400">
              <a:buNone/>
            </a:pPr>
            <a:endParaRPr lang="en-US" altLang="fr-FR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</a:pPr>
            <a:endParaRPr lang="en-CA" altLang="fr-FR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3077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3078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fr-FR" sz="1200" b="1"/>
          </a:p>
        </p:txBody>
      </p:sp>
      <p:pic>
        <p:nvPicPr>
          <p:cNvPr id="7" name="Picture 6" descr="FCHdr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23950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Challenges</a:t>
            </a:r>
            <a:endParaRPr lang="en-CA" altLang="en-US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Cyber-security, including “Zoom bombing”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by the media and general public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delay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000066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172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18856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579562" y="1068388"/>
            <a:ext cx="9032875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hearings</a:t>
            </a:r>
            <a:endParaRPr lang="en-CA" altLang="en-US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hearings have become “the new normal”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400 virtual hearings have been held (including motions, case management conferences, trial management conferences and pre-trial conferences)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demand for virtual hearings expected to continue post-COVID-19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&amp;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logistical issues are diminishing, but still occurring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welcomed! </a:t>
            </a: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5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13417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058075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it happen</a:t>
            </a:r>
            <a:endParaRPr lang="en-CA" altLang="en-US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additional 750+ teleconference hearings have been held (mostly CMCs and TMCs, but also approximately 60 JRs/motions)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Backlog of adjourned hearings has largely been eliminated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approx. 630 matters that were adjourned, less 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50 </a:t>
            </a: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to be rescheduled 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</a:t>
            </a: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trials, 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JRs and 6 motions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5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8591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11779" y="1152526"/>
            <a:ext cx="87630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CA" altLang="fr-FR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In-person Hearings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altLang="fr-FR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altLang="fr-FR" sz="1800" dirty="0"/>
              <a:t>		</a:t>
            </a:r>
            <a:endParaRPr lang="en-CA" altLang="fr-FR" sz="1200" dirty="0"/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pic>
        <p:nvPicPr>
          <p:cNvPr id="4099" name="Picture 5" descr="FCHd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00" y="2304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6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8022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584325" y="1068388"/>
            <a:ext cx="90233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hearings - availability</a:t>
            </a:r>
            <a:endParaRPr lang="en-CA" altLang="en-US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measures announced by local health authorities,  requests can continue to be made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hearing.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court will consider all of the circumstances, including: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 of other party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local staff</a:t>
            </a: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availability of this mode of hearing, there is little demand</a:t>
            </a: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5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1467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09663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hearings - safeguards</a:t>
            </a:r>
            <a:endParaRPr lang="en-CA" altLang="en-US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CAS’s </a:t>
            </a:r>
            <a:r>
              <a:rPr lang="en-CA" sz="2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COVID-19: Recommended Preventative Measures</a:t>
            </a: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from the front door of our facility to the courtroom door</a:t>
            </a: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Court’s </a:t>
            </a:r>
            <a:r>
              <a:rPr lang="en-CA" sz="24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for In-person Hearings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 to safeguards within the courtroom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Masks must be worn, subject to limited exceptions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16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Plexiglass</a:t>
            </a: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dividers when two meter rule can’t be met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seating for public and media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attendees encouraged to bring own water bottles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for transmission of documents 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numbers for contact tracing</a:t>
            </a: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5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425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90700" y="1152526"/>
            <a:ext cx="87630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en-CA" altLang="fr-FR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CA" altLang="fr-FR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Looking Ahead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altLang="fr-FR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altLang="fr-FR" sz="1800" dirty="0"/>
              <a:t>		</a:t>
            </a:r>
            <a:endParaRPr lang="en-CA" altLang="fr-FR" sz="1200" dirty="0"/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pic>
        <p:nvPicPr>
          <p:cNvPr id="6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5283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09663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ahead (1)</a:t>
            </a:r>
            <a:endParaRPr lang="en-CA" altLang="en-US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Court’s workload is continuing to ramp back up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volume of immigration decisions anticipated in coming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months/year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files currently stuck in system due to unavailability of Certified Tribunal Records in electronic format</a:t>
            </a: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5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1374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72928" y="1417731"/>
            <a:ext cx="784614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400 IMM Requests for Leave currently in limbo</a:t>
            </a:r>
            <a:r>
              <a:rPr lang="fr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CA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917" indent="-219833" defTabSz="522745">
              <a:spcBef>
                <a:spcPct val="50000"/>
              </a:spcBef>
            </a:pPr>
            <a:endParaRPr lang="en-CA" altLang="fr-FR" sz="2000" dirty="0" smtClean="0">
              <a:solidFill>
                <a:srgbClr val="000066"/>
              </a:solidFill>
            </a:endParaRPr>
          </a:p>
          <a:p>
            <a:pPr marL="410917" indent="-219833" defTabSz="522745">
              <a:spcBef>
                <a:spcPct val="50000"/>
              </a:spcBef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RPD</a:t>
            </a: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- 123</a:t>
            </a:r>
          </a:p>
          <a:p>
            <a:pPr marL="410917" indent="-219833" defTabSz="522745">
              <a:spcBef>
                <a:spcPct val="50000"/>
              </a:spcBef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– 120</a:t>
            </a:r>
          </a:p>
          <a:p>
            <a:pPr marL="410917" indent="-219833" defTabSz="522745"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 – 15</a:t>
            </a:r>
          </a:p>
          <a:p>
            <a:pPr marL="410917" indent="-219833" defTabSz="522745"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PRRA – 117</a:t>
            </a:r>
          </a:p>
          <a:p>
            <a:pPr marL="410917" indent="-219833" defTabSz="522745">
              <a:spcBef>
                <a:spcPct val="50000"/>
              </a:spcBef>
            </a:pPr>
            <a:r>
              <a:rPr lang="fr-CA" altLang="fr-FR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Canada - 138</a:t>
            </a: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FCHd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656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72928" y="1417731"/>
            <a:ext cx="784614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fr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r>
              <a:rPr lang="fr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- IMM </a:t>
            </a:r>
            <a:r>
              <a:rPr lang="fr-CA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lang="fr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fr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IRB </a:t>
            </a:r>
            <a:r>
              <a:rPr lang="fr-CA" alt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Totals</a:t>
            </a:r>
            <a:r>
              <a:rPr lang="fr-CA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FY 2019-2020</a:t>
            </a:r>
            <a:endParaRPr lang="en-CA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917" indent="-219833" defTabSz="522745">
              <a:spcBef>
                <a:spcPct val="50000"/>
              </a:spcBef>
            </a:pPr>
            <a:endParaRPr lang="en-CA" altLang="fr-FR" sz="2000" dirty="0" smtClean="0">
              <a:solidFill>
                <a:srgbClr val="000066"/>
              </a:solidFill>
            </a:endParaRPr>
          </a:p>
          <a:p>
            <a:pPr marL="410917" indent="-219833" defTabSz="522745">
              <a:spcBef>
                <a:spcPct val="50000"/>
              </a:spcBef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RPD:  40K</a:t>
            </a:r>
          </a:p>
          <a:p>
            <a:pPr marL="410917" indent="-219833" defTabSz="522745">
              <a:spcBef>
                <a:spcPct val="50000"/>
              </a:spcBef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RAD:  10K</a:t>
            </a: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917" indent="-219833" defTabSz="522745">
              <a:spcBef>
                <a:spcPct val="50000"/>
              </a:spcBef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IAD:  2.4K</a:t>
            </a:r>
          </a:p>
          <a:p>
            <a:pPr marL="410917" indent="-219833" defTabSz="522745">
              <a:spcBef>
                <a:spcPct val="50000"/>
              </a:spcBef>
            </a:pP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ID: 8K (detention) + 900 (admissibility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FCHd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0137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088502" y="1152526"/>
            <a:ext cx="82296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en-CA" altLang="fr-FR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altLang="fr-FR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COVID-19 Practice Directions and Orders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altLang="fr-FR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altLang="fr-FR" sz="1800" dirty="0"/>
              <a:t>		</a:t>
            </a:r>
            <a:endParaRPr lang="en-CA" altLang="fr-FR" sz="1200" dirty="0"/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pic>
        <p:nvPicPr>
          <p:cNvPr id="6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7427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40310" y="1375473"/>
            <a:ext cx="8701548" cy="474452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CA" altLang="en-US" sz="59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Ahead (3): IMM RAD</a:t>
            </a:r>
            <a:endParaRPr lang="en-CA" altLang="en-US" sz="59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84" indent="0" defTabSz="522745">
              <a:spcBef>
                <a:spcPct val="50000"/>
              </a:spcBef>
              <a:buNone/>
            </a:pPr>
            <a:endParaRPr lang="en-CA" altLang="fr-FR" sz="2000" dirty="0">
              <a:solidFill>
                <a:srgbClr val="000066"/>
              </a:solidFill>
            </a:endParaRP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</a:t>
            </a:r>
            <a:r>
              <a:rPr lang="en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</a:t>
            </a: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65 </a:t>
            </a:r>
            <a:r>
              <a:rPr lang="en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given so </a:t>
            </a: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far, plus 35</a:t>
            </a:r>
            <a:r>
              <a:rPr lang="en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awaiting a hearing </a:t>
            </a: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pending receipt of CTRs (Production Orders issued)</a:t>
            </a:r>
            <a:endParaRPr lang="en-CA" altLang="fr-FR" sz="5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broadly, RAD </a:t>
            </a:r>
            <a:r>
              <a:rPr lang="en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issued approx. </a:t>
            </a: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en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in the last </a:t>
            </a: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weeks</a:t>
            </a: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Projecting min. 200 weekly for </a:t>
            </a:r>
            <a:r>
              <a:rPr lang="en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</a:t>
            </a: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b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altLang="fr-FR" sz="5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0917" indent="-219833" defTabSz="522745">
              <a:lnSpc>
                <a:spcPct val="100000"/>
              </a:lnSpc>
              <a:spcBef>
                <a:spcPts val="600"/>
              </a:spcBef>
            </a:pPr>
            <a:r>
              <a:rPr lang="en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2019, 26% of negative RAD </a:t>
            </a:r>
            <a:r>
              <a:rPr lang="en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(1521) were </a:t>
            </a:r>
            <a:r>
              <a:rPr lang="en-CA" altLang="fr-FR" sz="5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JR’d</a:t>
            </a:r>
            <a:endParaRPr lang="en-CA" altLang="fr-FR" sz="5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8117" lvl="2" indent="-219833" defTabSz="522745">
              <a:lnSpc>
                <a:spcPct val="10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files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us,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fr-CA" altLang="fr-FR" sz="5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r-CA" altLang="fr-FR" sz="5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CA" altLang="fr-FR" sz="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5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en-CA" altLang="fr-FR" sz="5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FCHd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0348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8534400" y="6443664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pic>
        <p:nvPicPr>
          <p:cNvPr id="15363" name="Picture 5" descr="FCHd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803189"/>
          </a:xfrm>
        </p:spPr>
        <p:txBody>
          <a:bodyPr>
            <a:noAutofit/>
          </a:bodyPr>
          <a:lstStyle/>
          <a:p>
            <a:pPr marL="6106" algn="ctr"/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Times New Roman"/>
              </a:rPr>
            </a:br>
            <a:endParaRPr lang="en-CA" sz="2400" dirty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465068" y="1390464"/>
            <a:ext cx="7319013" cy="4729536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1190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31950" y="1033462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Ahead  (4)</a:t>
            </a:r>
            <a:endParaRPr lang="en-CA" altLang="en-US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Travel/safety restrictions will continue to present challenges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hearings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Witnesses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assist the entire “eco-system” to transition to a much more digital system will be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endParaRPr lang="en-US" alt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172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5119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31950" y="1033462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Ahead  (5)</a:t>
            </a:r>
            <a:endParaRPr lang="en-CA" altLang="en-US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counsel are clearly missing the in-person setting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Cross-examination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 from judge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Non-verbal language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communicate with co-counsel and opposing counsel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400" dirty="0" smtClean="0">
              <a:solidFill>
                <a:srgbClr val="000066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172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42729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02229" y="2631092"/>
            <a:ext cx="3159737" cy="2620963"/>
          </a:xfrm>
        </p:spPr>
        <p:txBody>
          <a:bodyPr/>
          <a:lstStyle/>
          <a:p>
            <a:pPr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 hearings: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JR IMM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JR T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motions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trials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CA" dirty="0"/>
          </a:p>
        </p:txBody>
      </p:sp>
      <p:sp>
        <p:nvSpPr>
          <p:cNvPr id="6149" name="ZoneTexte 4"/>
          <p:cNvSpPr txBox="1">
            <a:spLocks noChangeArrowheads="1"/>
          </p:cNvSpPr>
          <p:nvPr/>
        </p:nvSpPr>
        <p:spPr bwMode="auto">
          <a:xfrm>
            <a:off x="2513045" y="1124540"/>
            <a:ext cx="6934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2800" b="1" dirty="0" err="1" smtClean="0">
                <a:solidFill>
                  <a:srgbClr val="990000"/>
                </a:solidFill>
              </a:rPr>
              <a:t>Current</a:t>
            </a:r>
            <a:r>
              <a:rPr lang="fr-CA" altLang="en-US" sz="2800" b="1" dirty="0" smtClean="0">
                <a:solidFill>
                  <a:srgbClr val="990000"/>
                </a:solidFill>
              </a:rPr>
              <a:t> </a:t>
            </a:r>
            <a:r>
              <a:rPr lang="fr-CA" altLang="en-US" sz="2800" b="1" dirty="0" err="1" smtClean="0">
                <a:solidFill>
                  <a:srgbClr val="990000"/>
                </a:solidFill>
              </a:rPr>
              <a:t>schedule</a:t>
            </a:r>
            <a:r>
              <a:rPr lang="fr-CA" altLang="en-US" sz="2800" b="1" dirty="0" smtClean="0">
                <a:solidFill>
                  <a:srgbClr val="990000"/>
                </a:solidFill>
              </a:rPr>
              <a:t>: </a:t>
            </a:r>
            <a:endParaRPr lang="en-CA" altLang="en-US" sz="2800" b="1" dirty="0" smtClean="0">
              <a:solidFill>
                <a:srgbClr val="99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800" b="1" dirty="0" smtClean="0">
                <a:solidFill>
                  <a:srgbClr val="990000"/>
                </a:solidFill>
              </a:rPr>
              <a:t>(</a:t>
            </a:r>
            <a:r>
              <a:rPr lang="en-CA" altLang="en-US" sz="2800" b="1" dirty="0" err="1" smtClean="0">
                <a:solidFill>
                  <a:srgbClr val="990000"/>
                </a:solidFill>
              </a:rPr>
              <a:t>oct</a:t>
            </a:r>
            <a:r>
              <a:rPr lang="en-CA" altLang="en-US" sz="2800" b="1" dirty="0" smtClean="0">
                <a:solidFill>
                  <a:srgbClr val="990000"/>
                </a:solidFill>
              </a:rPr>
              <a:t> – </a:t>
            </a:r>
            <a:r>
              <a:rPr lang="en-CA" altLang="en-US" sz="2800" b="1" dirty="0" err="1" smtClean="0">
                <a:solidFill>
                  <a:srgbClr val="990000"/>
                </a:solidFill>
              </a:rPr>
              <a:t>dec</a:t>
            </a:r>
            <a:r>
              <a:rPr lang="en-CA" altLang="en-US" sz="2800" b="1" dirty="0" smtClean="0">
                <a:solidFill>
                  <a:srgbClr val="990000"/>
                </a:solidFill>
              </a:rPr>
              <a:t> 2020)</a:t>
            </a:r>
            <a:endParaRPr lang="en-CA" altLang="en-US" sz="2400" b="1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CA" altLang="en-US" sz="1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882930" y="2121100"/>
          <a:ext cx="5848350" cy="416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5" descr="FCHd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4412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1025" y="2600453"/>
            <a:ext cx="4248150" cy="28206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en-CA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in-person </a:t>
            </a: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hearings: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in October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in November</a:t>
            </a:r>
            <a:endParaRPr lang="en-CA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CA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CA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December</a:t>
            </a: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C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(NB: </a:t>
            </a:r>
            <a:r>
              <a:rPr lang="fr-CA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in </a:t>
            </a:r>
            <a:r>
              <a:rPr lang="fr-CA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C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ZoneTexte 4"/>
          <p:cNvSpPr txBox="1">
            <a:spLocks noChangeArrowheads="1"/>
          </p:cNvSpPr>
          <p:nvPr/>
        </p:nvSpPr>
        <p:spPr bwMode="auto">
          <a:xfrm>
            <a:off x="2573163" y="1135744"/>
            <a:ext cx="693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en-US" sz="2800" b="1" dirty="0" err="1">
                <a:solidFill>
                  <a:srgbClr val="990000"/>
                </a:solidFill>
              </a:rPr>
              <a:t>Current</a:t>
            </a:r>
            <a:r>
              <a:rPr lang="fr-CA" altLang="en-US" sz="2800" b="1" dirty="0">
                <a:solidFill>
                  <a:srgbClr val="990000"/>
                </a:solidFill>
              </a:rPr>
              <a:t> </a:t>
            </a:r>
            <a:r>
              <a:rPr lang="fr-CA" altLang="en-US" sz="2800" b="1" dirty="0" err="1" smtClean="0">
                <a:solidFill>
                  <a:srgbClr val="990000"/>
                </a:solidFill>
              </a:rPr>
              <a:t>schedule</a:t>
            </a:r>
            <a:r>
              <a:rPr lang="fr-CA" altLang="en-US" sz="2800" b="1" dirty="0" smtClean="0">
                <a:solidFill>
                  <a:srgbClr val="990000"/>
                </a:solidFill>
              </a:rPr>
              <a:t>: </a:t>
            </a:r>
            <a:endParaRPr lang="en-CA" altLang="en-US" sz="2800" b="1" dirty="0">
              <a:solidFill>
                <a:srgbClr val="99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800" b="1" dirty="0" smtClean="0">
                <a:solidFill>
                  <a:srgbClr val="990000"/>
                </a:solidFill>
              </a:rPr>
              <a:t>(</a:t>
            </a:r>
            <a:r>
              <a:rPr lang="en-CA" altLang="en-US" sz="2800" b="1" dirty="0" err="1" smtClean="0">
                <a:solidFill>
                  <a:srgbClr val="990000"/>
                </a:solidFill>
              </a:rPr>
              <a:t>oct</a:t>
            </a:r>
            <a:r>
              <a:rPr lang="en-CA" altLang="en-US" sz="2800" b="1" dirty="0" smtClean="0">
                <a:solidFill>
                  <a:srgbClr val="990000"/>
                </a:solidFill>
              </a:rPr>
              <a:t> - </a:t>
            </a:r>
            <a:r>
              <a:rPr lang="en-CA" altLang="en-US" sz="2800" b="1" dirty="0" err="1" smtClean="0">
                <a:solidFill>
                  <a:srgbClr val="990000"/>
                </a:solidFill>
              </a:rPr>
              <a:t>dec</a:t>
            </a:r>
            <a:r>
              <a:rPr lang="en-CA" altLang="en-US" sz="2800" b="1" dirty="0" smtClean="0">
                <a:solidFill>
                  <a:srgbClr val="990000"/>
                </a:solidFill>
              </a:rPr>
              <a:t> 2020)</a:t>
            </a:r>
            <a:endParaRPr lang="en-CA" altLang="en-US" sz="2800" b="1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CA" altLang="en-US" sz="2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612905"/>
              </p:ext>
            </p:extLst>
          </p:nvPr>
        </p:nvGraphicFramePr>
        <p:xfrm>
          <a:off x="4935895" y="2091369"/>
          <a:ext cx="5834063" cy="418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5" descr="FCHd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4973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80303" y="1567202"/>
            <a:ext cx="783139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altLang="en-US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Non-IMM Forecast </a:t>
            </a:r>
            <a:endParaRPr lang="en-CA" altLang="en-US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84" indent="0" defTabSz="522745">
              <a:spcBef>
                <a:spcPct val="50000"/>
              </a:spcBef>
              <a:buNone/>
            </a:pPr>
            <a:endParaRPr lang="en-CA" altLang="fr-FR" sz="2000" dirty="0">
              <a:solidFill>
                <a:srgbClr val="000066"/>
              </a:solidFill>
            </a:endParaRP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predict evolution of future workload</a:t>
            </a:r>
          </a:p>
          <a:p>
            <a:pPr marL="410917" indent="-219833" defTabSz="522745">
              <a:lnSpc>
                <a:spcPct val="100000"/>
              </a:lnSpc>
              <a:spcBef>
                <a:spcPct val="50000"/>
              </a:spcBef>
            </a:pP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fr-CA" altLang="fr-FR" sz="24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assume a return to 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“normal” </a:t>
            </a: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volumes post-COVID-19</a:t>
            </a: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84" lvl="1" indent="0" defTabSz="522745">
              <a:lnSpc>
                <a:spcPct val="100000"/>
              </a:lnSpc>
              <a:spcBef>
                <a:spcPct val="50000"/>
              </a:spcBef>
              <a:buNone/>
            </a:pPr>
            <a:endParaRPr lang="en-CA" altLang="fr-FR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FCHd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16376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14500" y="1247775"/>
            <a:ext cx="87630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en-CA" altLang="fr-FR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CA" altLang="fr-FR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2020-2025 Strategic Plan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altLang="fr-FR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altLang="fr-FR" sz="1800" dirty="0"/>
              <a:t>		</a:t>
            </a:r>
            <a:endParaRPr lang="en-CA" altLang="fr-FR" sz="1200" dirty="0"/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pic>
        <p:nvPicPr>
          <p:cNvPr id="6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14428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77" y="273506"/>
            <a:ext cx="10764000" cy="5770164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392159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24808" y="1279305"/>
            <a:ext cx="5542384" cy="4832790"/>
          </a:xfrm>
          <a:prstGeom prst="rect">
            <a:avLst/>
          </a:prstGeom>
        </p:spPr>
      </p:pic>
      <p:pic>
        <p:nvPicPr>
          <p:cNvPr id="6" name="Picture 5" descr="FCHd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6459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" b="1"/>
          <a:stretch/>
        </p:blipFill>
        <p:spPr bwMode="auto">
          <a:xfrm>
            <a:off x="571499" y="1495425"/>
            <a:ext cx="11049001" cy="480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fr-FR" sz="1200" b="1"/>
          </a:p>
        </p:txBody>
      </p:sp>
      <p:pic>
        <p:nvPicPr>
          <p:cNvPr id="6" name="Picture 5" descr="FCHd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0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2020-2025 Strategic Plan</a:t>
            </a:r>
            <a:endParaRPr lang="en-C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61599" y="2386014"/>
            <a:ext cx="8068801" cy="3191320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fr-FR" sz="1200" b="1"/>
          </a:p>
        </p:txBody>
      </p:sp>
      <p:pic>
        <p:nvPicPr>
          <p:cNvPr id="8" name="Picture 7" descr="FCHd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988" y="1100650"/>
            <a:ext cx="8245731" cy="4270374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822573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90725" y="1323209"/>
            <a:ext cx="8591549" cy="4029841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137494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714500" y="1228725"/>
            <a:ext cx="8763000" cy="5410200"/>
          </a:xfr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533400" indent="-533400">
              <a:buNone/>
              <a:defRPr/>
            </a:pPr>
            <a:endParaRPr lang="en-CA" altLang="fr-FR" sz="800" b="1" u="sng" dirty="0">
              <a:solidFill>
                <a:srgbClr val="A50021"/>
              </a:solidFill>
            </a:endParaRPr>
          </a:p>
          <a:p>
            <a:pPr marL="0" indent="0" algn="ctr">
              <a:buNone/>
              <a:defRPr/>
            </a:pPr>
            <a:r>
              <a:rPr lang="en-CA" altLang="fr-FR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CA" altLang="fr-FR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Changes in judicial complement</a:t>
            </a:r>
          </a:p>
          <a:p>
            <a:pPr marL="533400" indent="-533400">
              <a:buNone/>
              <a:defRPr/>
            </a:pPr>
            <a:endParaRPr lang="fr-CA" altLang="fr-FR" sz="2000" dirty="0"/>
          </a:p>
          <a:p>
            <a:pPr marL="533400" indent="-533400">
              <a:buNone/>
              <a:defRPr/>
            </a:pPr>
            <a:r>
              <a:rPr lang="fr-CA" altLang="fr-FR" sz="2000" b="1" dirty="0"/>
              <a:t>	</a:t>
            </a:r>
          </a:p>
          <a:p>
            <a:pPr marL="533400" indent="-533400">
              <a:buNone/>
              <a:defRPr/>
            </a:pPr>
            <a:r>
              <a:rPr lang="fr-CA" altLang="fr-FR" sz="1800" dirty="0"/>
              <a:t>		</a:t>
            </a:r>
            <a:endParaRPr lang="en-CA" altLang="fr-FR" sz="1200" dirty="0"/>
          </a:p>
          <a:p>
            <a:pPr marL="533400" indent="-533400" algn="ctr">
              <a:buNone/>
              <a:defRPr/>
            </a:pPr>
            <a:endParaRPr lang="en-CA" altLang="fr-FR" sz="1600" dirty="0">
              <a:solidFill>
                <a:schemeClr val="accent2"/>
              </a:solidFill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/>
          </a:p>
        </p:txBody>
      </p:sp>
      <p:pic>
        <p:nvPicPr>
          <p:cNvPr id="6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0188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6520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866900" y="1181100"/>
            <a:ext cx="8458200" cy="5029200"/>
          </a:xfrm>
          <a:ln w="190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457200" lvl="1" indent="0" algn="ctr">
              <a:spcBef>
                <a:spcPct val="50000"/>
              </a:spcBef>
              <a:buNone/>
              <a:defRPr/>
            </a:pPr>
            <a:endParaRPr lang="fr-CA" altLang="fr-FR" b="1" dirty="0">
              <a:solidFill>
                <a:srgbClr val="990000"/>
              </a:solidFill>
            </a:endParaRPr>
          </a:p>
          <a:p>
            <a:pPr marL="432000" lvl="1" indent="-533400" algn="ctr">
              <a:buNone/>
              <a:tabLst>
                <a:tab pos="534988" algn="l"/>
              </a:tabLst>
              <a:defRPr/>
            </a:pPr>
            <a:r>
              <a:rPr lang="en-CA" altLang="fr-FR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appointments/departures</a:t>
            </a:r>
          </a:p>
          <a:p>
            <a:pPr marL="432000" lvl="1" indent="-533400" algn="ctr">
              <a:buNone/>
              <a:tabLst>
                <a:tab pos="534988" algn="l"/>
              </a:tabLst>
              <a:defRPr/>
            </a:pPr>
            <a:endParaRPr lang="en-CA" altLang="fr-FR" sz="28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Char char="•"/>
              <a:defRPr/>
            </a:pPr>
            <a:r>
              <a:rPr lang="en-CA" altLang="fr-FR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Appointments:</a:t>
            </a:r>
            <a:endParaRPr lang="en-CA" altLang="fr-FR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5" lvl="2" indent="-3429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Christine Pallotta (02/02/20)</a:t>
            </a: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5" lvl="2" indent="-3429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Andrew Little (30/04/20)</a:t>
            </a: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25" lvl="2" indent="-342900"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5" lvl="1" indent="-457200">
              <a:tabLst>
                <a:tab pos="355600" algn="l"/>
              </a:tabLst>
              <a:defRPr/>
            </a:pPr>
            <a:r>
              <a:rPr lang="en-CA" altLang="fr-FR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Departures : </a:t>
            </a:r>
          </a:p>
          <a:p>
            <a:pPr marL="1362075" lvl="2" indent="-4572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Douglas Campbell (retirement 27/08/20)</a:t>
            </a:r>
          </a:p>
          <a:p>
            <a:pPr marL="1362075" lvl="2" indent="-4572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James Russell (retirement 31/08/20)</a:t>
            </a:r>
          </a:p>
          <a:p>
            <a:pPr marL="1362075" lvl="2" indent="-457200">
              <a:buFont typeface="Courier New" panose="02070309020205020404" pitchFamily="49" charset="0"/>
              <a:buChar char="o"/>
              <a:tabLst>
                <a:tab pos="355600" algn="l"/>
              </a:tabLst>
              <a:defRPr/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Ren</a:t>
            </a: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Leblanc (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appointed</a:t>
            </a:r>
            <a:r>
              <a:rPr lang="fr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FCA 30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/04/20)</a:t>
            </a:r>
          </a:p>
          <a:p>
            <a:pPr marL="447675" lvl="1" indent="0">
              <a:buNone/>
              <a:tabLst>
                <a:tab pos="355600" algn="l"/>
              </a:tabLst>
              <a:defRPr/>
            </a:pPr>
            <a:endParaRPr lang="en-CA" altLang="fr-FR" dirty="0" smtClean="0">
              <a:solidFill>
                <a:srgbClr val="000066"/>
              </a:solidFill>
            </a:endParaRPr>
          </a:p>
          <a:p>
            <a:pPr marL="457200" lvl="1" indent="0">
              <a:spcBef>
                <a:spcPct val="50000"/>
              </a:spcBef>
              <a:buNone/>
              <a:defRPr/>
            </a:pPr>
            <a:endParaRPr lang="en-CA" altLang="fr-FR" dirty="0">
              <a:solidFill>
                <a:srgbClr val="000066"/>
              </a:solidFill>
            </a:endParaRPr>
          </a:p>
        </p:txBody>
      </p:sp>
      <p:sp>
        <p:nvSpPr>
          <p:cNvPr id="4099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 dirty="0"/>
          </a:p>
        </p:txBody>
      </p:sp>
      <p:pic>
        <p:nvPicPr>
          <p:cNvPr id="4100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200" b="1" dirty="0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20224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133600" y="1371600"/>
            <a:ext cx="8077200" cy="4953000"/>
          </a:xfrm>
          <a:ln w="19050">
            <a:solidFill>
              <a:srgbClr val="003366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520700" lvl="2" indent="-342900">
              <a:defRPr/>
            </a:pPr>
            <a:endParaRPr lang="en-CA" altLang="fr-FR" sz="2800" b="1" dirty="0">
              <a:solidFill>
                <a:srgbClr val="000066"/>
              </a:solidFill>
            </a:endParaRPr>
          </a:p>
          <a:p>
            <a:pPr marL="520700" lvl="2" indent="-342900">
              <a:defRPr/>
            </a:pPr>
            <a:endParaRPr lang="en-CA" altLang="fr-FR" sz="2800" b="1" dirty="0">
              <a:solidFill>
                <a:srgbClr val="000066"/>
              </a:solidFill>
            </a:endParaRPr>
          </a:p>
          <a:p>
            <a:pPr marL="533400" lvl="2" indent="-533400" algn="ctr">
              <a:buNone/>
              <a:defRPr/>
            </a:pPr>
            <a:r>
              <a:rPr lang="en-US" altLang="fr-FR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Vacancies</a:t>
            </a:r>
          </a:p>
          <a:p>
            <a:pPr marL="533400" lvl="2" indent="-533400" algn="ctr">
              <a:buNone/>
              <a:defRPr/>
            </a:pPr>
            <a:endParaRPr lang="en-US" altLang="fr-FR" sz="2800" b="1" dirty="0">
              <a:solidFill>
                <a:srgbClr val="990000"/>
              </a:solidFill>
            </a:endParaRPr>
          </a:p>
          <a:p>
            <a:pPr marL="520700" lvl="2" indent="-342900">
              <a:defRPr/>
            </a:pP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Quebec</a:t>
            </a:r>
          </a:p>
          <a:p>
            <a:pPr marL="520700" lvl="2" indent="-342900">
              <a:defRPr/>
            </a:pP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lvl="2" indent="-342900">
              <a:defRPr/>
            </a:pP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Ontario </a:t>
            </a:r>
          </a:p>
          <a:p>
            <a:pPr marL="520700" lvl="2" indent="-342900">
              <a:defRPr/>
            </a:pP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lvl="2" indent="-342900">
              <a:defRPr/>
            </a:pP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 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in </a:t>
            </a:r>
            <a:r>
              <a:rPr lang="en-CA" altLang="fr-FR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CA" altLang="fr-FR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and 1 created in Budget 2018 will only be filled when the Court can demonstrate need</a:t>
            </a:r>
            <a:endParaRPr lang="en-CA" altLang="fr-FR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lvl="2" indent="-342900">
              <a:defRPr/>
            </a:pPr>
            <a:endParaRPr lang="en-CA" altLang="fr-FR" sz="2800" b="1" dirty="0">
              <a:solidFill>
                <a:srgbClr val="000066"/>
              </a:solidFill>
            </a:endParaRPr>
          </a:p>
          <a:p>
            <a:pPr marL="177800" lvl="2" indent="0">
              <a:buNone/>
              <a:defRPr/>
            </a:pPr>
            <a:endParaRPr lang="en-CA" altLang="fr-FR" b="1" dirty="0">
              <a:solidFill>
                <a:srgbClr val="000066"/>
              </a:solidFill>
            </a:endParaRPr>
          </a:p>
          <a:p>
            <a:pPr marL="520700" lvl="2" indent="-342900">
              <a:defRPr/>
            </a:pPr>
            <a:endParaRPr lang="en-CA" altLang="fr-FR" b="1" dirty="0">
              <a:solidFill>
                <a:srgbClr val="000066"/>
              </a:solidFill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CA" altLang="fr-FR" sz="1200" b="1" dirty="0">
              <a:solidFill>
                <a:srgbClr val="000066"/>
              </a:solidFill>
            </a:endParaRPr>
          </a:p>
        </p:txBody>
      </p:sp>
      <p:pic>
        <p:nvPicPr>
          <p:cNvPr id="11267" name="Picture 7" descr="FCHd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34077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31950" y="1033462"/>
            <a:ext cx="8807450" cy="5529263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CA" altLang="en-US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172" name="Picture 5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4862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52526"/>
            <a:ext cx="88074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COVID-19: Initial Communication (March 13</a:t>
            </a:r>
            <a:r>
              <a:rPr lang="en-CA" altLang="en-US" b="1" baseline="300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altLang="en-US" b="1" kern="1200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sz="1000" b="1" dirty="0">
              <a:solidFill>
                <a:srgbClr val="A50021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dirty="0" smtClean="0">
                <a:solidFill>
                  <a:srgbClr val="000066"/>
                </a:solidFill>
              </a:rPr>
              <a:t>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Announced interim measures to balance two paramount priorities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CA" altLang="en-US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 of parties to proceedings before the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their counsel, the general public, employees and members of the </a:t>
            </a: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Court; and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CA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</a:t>
            </a:r>
            <a:r>
              <a:rPr lang="en-CA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to Canadians who may wish to move forward with the resolution of their legal disputes</a:t>
            </a:r>
            <a:endParaRPr lang="en-CA" altLang="en-US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altLang="en-US" sz="24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optimal balancing of these two priorities continues to guide the Court’s approach</a:t>
            </a:r>
            <a:endParaRPr lang="en-US" alt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6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16874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52526"/>
            <a:ext cx="88074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: March 17</a:t>
            </a:r>
            <a:r>
              <a:rPr lang="en-CA" altLang="en-US" b="1" baseline="300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CA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CA" altLang="en-US" b="1" baseline="300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updates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2200" dirty="0" smtClean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 &amp; Bar Committee provided valuable input into each of the updated practice directions and orders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turnaround was particularly helpful</a:t>
            </a:r>
          </a:p>
          <a:p>
            <a:pPr>
              <a:spcBef>
                <a:spcPts val="0"/>
              </a:spcBef>
              <a:defRPr/>
            </a:pP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extensions to the Suspension Period until reopening of facilities in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administrative practices were adopted to facilitate moving forward with hearings, procedural steps, etc.</a:t>
            </a: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6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19950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309687" y="1228726"/>
            <a:ext cx="9572625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b="1" dirty="0" smtClean="0">
              <a:solidFill>
                <a:srgbClr val="A5002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COVID-19: Administrative practices continue (1)</a:t>
            </a:r>
            <a:endParaRPr lang="en-US" altLang="en-US" sz="2200" dirty="0" smtClean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the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 of the Suspension Period, most of the administrative practices set forth in the various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COVID-19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 remain in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8</a:t>
            </a:r>
            <a:r>
              <a:rPr lang="en-CA" sz="2000" baseline="30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PD, ¶ 6 – referencing various paragraphs of June 25</a:t>
            </a:r>
            <a:r>
              <a:rPr lang="en-CA" sz="2000" baseline="30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CA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 PD</a:t>
            </a:r>
            <a:r>
              <a:rPr lang="en-CA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JRs and general sittings to be heard virtually – but Court will consider requests for an in-person hearing, for these and other matters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encouraged to move forward electronically and file docs via e-filing portal</a:t>
            </a: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CA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local office in the drop-down menu</a:t>
            </a:r>
          </a:p>
          <a:p>
            <a:pPr lvl="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CA" sz="1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docs to be sent to the Court’s CMT e-mail address – password protection or secure electronic file transfer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6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19070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67601"/>
            <a:ext cx="88074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b="1" dirty="0" smtClean="0">
              <a:solidFill>
                <a:srgbClr val="A5002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COVID-19: Administrative practices continue (2)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Proceedings in case management still subject to discretion of CM judge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hearings to be conducted over Zoom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will need electronic 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copies of documents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hearing</a:t>
            </a:r>
            <a:endParaRPr lang="en-CA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 from requirement to file paper copies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numbering and pinpoint references required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of requirement to </a:t>
            </a:r>
            <a:r>
              <a:rPr lang="en-CA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gown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1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534400" y="64008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6" descr="FCHd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11047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692275" y="1152526"/>
            <a:ext cx="8807450" cy="5410200"/>
          </a:xfrm>
          <a:ln w="19050"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50195"/>
                  </a:srgbClr>
                </a:solidFill>
              </a14:hiddenFill>
            </a:ext>
          </a:extLst>
        </p:spPr>
        <p:txBody>
          <a:bodyPr anchor="ctr"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CA" altLang="en-US" b="1" dirty="0" smtClean="0">
              <a:solidFill>
                <a:srgbClr val="A5002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CA" altLang="en-US" sz="51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COVID-19: Administrative practices continue (3)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CA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Deemed consent to electronic service for parties who have provided an electronic e-mail address on a filed document (Rules 141 &amp; 148)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 will effect personal service of certain IMM originating documents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and general public may request electronic copies of public documents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and general public may “attend” virtual hearings - 2 business days’ notice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CA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commissioning of affidavits – will be accepted if in accordance with requirements of provincial superior court (But must be sworn or affirmed)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CA" sz="23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to file printed version was vacated by July 9</a:t>
            </a:r>
            <a:r>
              <a:rPr lang="en-CA" sz="2300" baseline="30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3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Order (Update #5)</a:t>
            </a:r>
            <a:endParaRPr lang="en-CA" sz="2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2200" dirty="0">
              <a:solidFill>
                <a:srgbClr val="000066"/>
              </a:solidFill>
            </a:endParaRPr>
          </a:p>
        </p:txBody>
      </p:sp>
      <p:sp>
        <p:nvSpPr>
          <p:cNvPr id="7173" name="Slide Numb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10000" y="6324601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pic>
        <p:nvPicPr>
          <p:cNvPr id="7" name="Picture 6" descr="FCHd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080000" y="6300000"/>
            <a:ext cx="1905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22DDB1-13C2-4F5D-9C0D-45D688A95791}" type="slidenum">
              <a:rPr lang="en-US" altLang="fr-FR" sz="1200" b="1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fr-FR" sz="1200" b="1"/>
          </a:p>
        </p:txBody>
      </p:sp>
    </p:spTree>
    <p:extLst>
      <p:ext uri="{BB962C8B-B14F-4D97-AF65-F5344CB8AC3E}">
        <p14:creationId xmlns:p14="http://schemas.microsoft.com/office/powerpoint/2010/main" val="18068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1487</Words>
  <Application>Microsoft Office PowerPoint</Application>
  <PresentationFormat>Widescreen</PresentationFormat>
  <Paragraphs>336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2020-2025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Courts Administration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Crampton, Paul</dc:creator>
  <cp:lastModifiedBy>MacKinnon, Catou</cp:lastModifiedBy>
  <cp:revision>235</cp:revision>
  <cp:lastPrinted>2020-09-11T16:31:00Z</cp:lastPrinted>
  <dcterms:created xsi:type="dcterms:W3CDTF">2020-09-08T16:00:29Z</dcterms:created>
  <dcterms:modified xsi:type="dcterms:W3CDTF">2020-10-16T21:00:29Z</dcterms:modified>
</cp:coreProperties>
</file>